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38"/>
  </p:notesMasterIdLst>
  <p:sldIdLst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9" r:id="rId29"/>
    <p:sldId id="287" r:id="rId30"/>
    <p:sldId id="286" r:id="rId31"/>
    <p:sldId id="290" r:id="rId32"/>
    <p:sldId id="291" r:id="rId33"/>
    <p:sldId id="292" r:id="rId34"/>
    <p:sldId id="293" r:id="rId35"/>
    <p:sldId id="259" r:id="rId36"/>
    <p:sldId id="294" r:id="rId3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Helvetica Neue" panose="020B0604020202020204" charset="0"/>
      <p:regular r:id="rId47"/>
      <p:bold r:id="rId48"/>
      <p:italic r:id="rId49"/>
      <p:boldItalic r:id="rId50"/>
    </p:embeddedFont>
    <p:embeddedFont>
      <p:font typeface="Helvetica Neue Light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E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660" y="256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524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5677824f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5677824f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62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252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4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51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43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73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693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700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391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9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4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9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63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691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54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552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15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56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66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15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50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44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03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045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209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10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140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3746cf17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3746cf17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64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29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69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04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8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46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3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5429540" y="1447974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900755" y="774487"/>
            <a:ext cx="3342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7366" cy="4507230"/>
          </a:xfrm>
          <a:custGeom>
            <a:avLst/>
            <a:gdLst/>
            <a:ahLst/>
            <a:cxnLst/>
            <a:rect l="l" t="t" r="r" b="b"/>
            <a:pathLst>
              <a:path w="20104100" h="9906000" extrusionOk="0">
                <a:moveTo>
                  <a:pt x="0" y="9905457"/>
                </a:moveTo>
                <a:lnTo>
                  <a:pt x="20104099" y="9905457"/>
                </a:lnTo>
                <a:lnTo>
                  <a:pt x="20104099" y="0"/>
                </a:lnTo>
                <a:lnTo>
                  <a:pt x="0" y="0"/>
                </a:lnTo>
                <a:lnTo>
                  <a:pt x="0" y="9905457"/>
                </a:lnTo>
                <a:close/>
              </a:path>
            </a:pathLst>
          </a:custGeom>
          <a:solidFill>
            <a:srgbClr val="6DDC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" name="Google Shape;71;p16"/>
          <p:cNvSpPr/>
          <p:nvPr/>
        </p:nvSpPr>
        <p:spPr>
          <a:xfrm>
            <a:off x="5429540" y="1145670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>
              <a:alpha val="1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weedegolf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306675" y="1967826"/>
            <a:ext cx="8479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6DDC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 Rust Workshop</a:t>
            </a:r>
            <a:endParaRPr sz="4800" b="1" dirty="0">
              <a:solidFill>
                <a:srgbClr val="6DDC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656652" y="1319368"/>
            <a:ext cx="3830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282D3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 1</a:t>
            </a:r>
            <a:endParaRPr sz="1800" dirty="0">
              <a:solidFill>
                <a:srgbClr val="282D3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82D3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3103245" y="1792411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026" y="3524625"/>
            <a:ext cx="2445100" cy="8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The glue of the entire ecosystem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Contains abstractions for many common operations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SPI example trait: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Embedded-hal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54" y="1975178"/>
            <a:ext cx="4556784" cy="2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45" y="912737"/>
            <a:ext cx="8072400" cy="47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State encoded in the type of the variable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Typestate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97" y="1368425"/>
            <a:ext cx="6881697" cy="30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8943" y="1967761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Bare metal + interrupts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Runtimes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21" name="Google Shape;113;p22"/>
          <p:cNvGrpSpPr/>
          <p:nvPr/>
        </p:nvGrpSpPr>
        <p:grpSpPr>
          <a:xfrm>
            <a:off x="6177947" y="1967761"/>
            <a:ext cx="1800000" cy="1010067"/>
            <a:chOff x="90288" y="1940858"/>
            <a:chExt cx="1851600" cy="1010067"/>
          </a:xfrm>
        </p:grpSpPr>
        <p:sp>
          <p:nvSpPr>
            <p:cNvPr id="22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algn="ctr">
                <a:lnSpc>
                  <a:spcPct val="101000"/>
                </a:lnSpc>
              </a:pPr>
              <a:r>
                <a:rPr lang="en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Async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4" name="Google Shape;113;p22"/>
          <p:cNvGrpSpPr/>
          <p:nvPr/>
        </p:nvGrpSpPr>
        <p:grpSpPr>
          <a:xfrm>
            <a:off x="2825278" y="1967761"/>
            <a:ext cx="1800000" cy="1010067"/>
            <a:chOff x="90288" y="1940858"/>
            <a:chExt cx="1851600" cy="1010067"/>
          </a:xfrm>
        </p:grpSpPr>
        <p:sp>
          <p:nvSpPr>
            <p:cNvPr id="25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RTIC</a:t>
              </a:r>
            </a:p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(Real-Time Interrupt-driven Concurrency</a:t>
              </a:r>
              <a:r>
                <a:rPr lang="en-US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lang="en-US"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7" name="Google Shape;113;p22"/>
          <p:cNvGrpSpPr/>
          <p:nvPr/>
        </p:nvGrpSpPr>
        <p:grpSpPr>
          <a:xfrm>
            <a:off x="4501613" y="1967761"/>
            <a:ext cx="1800000" cy="1010067"/>
            <a:chOff x="90288" y="1940858"/>
            <a:chExt cx="1851600" cy="1010067"/>
          </a:xfrm>
        </p:grpSpPr>
        <p:sp>
          <p:nvSpPr>
            <p:cNvPr id="28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algn="ctr">
                <a:lnSpc>
                  <a:spcPct val="101000"/>
                </a:lnSpc>
              </a:pPr>
              <a:r>
                <a:rPr lang="en-US" sz="11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RTOS</a:t>
              </a:r>
            </a:p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44958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27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Meet the LIS3DH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indent="-330200"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Clone the repository:</a:t>
            </a:r>
            <a:b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https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://github.com/tweedegolf/workshop-december-2021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your favorite text editor in </a:t>
            </a:r>
            <a:r>
              <a:rPr lang="en-US" sz="1600" dirty="0" smtClean="0"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‘assignments/part_1’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are going to read the ID register of the chip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672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807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drivers for devices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them to be portable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C?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Rust?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low level driver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Portable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862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0"/>
            <a:ext cx="6748272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Fill-in functions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Inconvenient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844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"/>
            <a:ext cx="9144000" cy="4814316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967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 pointers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855673"/>
            <a:ext cx="6742627" cy="3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4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Our morning is divided up into: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Exploring 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the Rust embedded ecosystem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Portable drivers in 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day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9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Link-time binding</a:t>
            </a:r>
          </a:p>
          <a:p>
            <a:pPr marL="285750" indent="-285750"/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Somewhat convenient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Error-prone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855673"/>
            <a:ext cx="6742627" cy="3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62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628"/>
            <a:ext cx="9144000" cy="42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Traits + generics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Reuse traits from embedded-hal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97" y="0"/>
            <a:ext cx="5871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6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739"/>
            <a:ext cx="5657850" cy="4354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56" y="1805960"/>
            <a:ext cx="4211844" cy="1531580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620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Hardware abstractions + reading/writing registers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Register/buffer/command definitions</a:t>
            </a:r>
          </a:p>
          <a:p>
            <a:pPr marL="285750" indent="-285750"/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High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Implement common routines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Requirement assertions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Common interface export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687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0"/>
          <a:stretch/>
        </p:blipFill>
        <p:spPr>
          <a:xfrm>
            <a:off x="2389727" y="0"/>
            <a:ext cx="6757639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&amp; #define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101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0"/>
            <a:ext cx="6912864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Device struct representing an instance of a chip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591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454634"/>
            <a:ext cx="5006975" cy="14197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2922898"/>
            <a:ext cx="6042660" cy="15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3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Add typestate to high level driver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637" y="0"/>
            <a:ext cx="54977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Who am I?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Dion Dokter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Bachelor’s Applied Computer Science at Saxion Enschede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Embedded Rust since 2019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Joined TG in Sep-2021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LoRaWAN IoT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UWB Real Time Localization System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409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mbedded-hal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Radio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mbedded-nal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sb-device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mbedded-graphics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Accelerometer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mbedded-storage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8871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88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real driver for the LIS3DH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06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299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4558200"/>
            <a:ext cx="9144000" cy="585300"/>
          </a:xfrm>
          <a:prstGeom prst="rect">
            <a:avLst/>
          </a:prstGeom>
          <a:solidFill>
            <a:srgbClr val="78E1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3188254" y="3028806"/>
            <a:ext cx="276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Castellastraat 26, 6512 EX Nijmegen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info@tweedegolf.com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024 3010 484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20450"/>
            <a:ext cx="1024128" cy="2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252" y="972003"/>
            <a:ext cx="4262750" cy="15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-92075" y="-44450"/>
            <a:ext cx="9296400" cy="5235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1943" y="1940467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Rust, C++, 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16" name="Google Shape;116;p22"/>
          <p:cNvGrpSpPr/>
          <p:nvPr/>
        </p:nvGrpSpPr>
        <p:grpSpPr>
          <a:xfrm>
            <a:off x="4568941" y="1940466"/>
            <a:ext cx="1800000" cy="1011600"/>
            <a:chOff x="1971638" y="1947832"/>
            <a:chExt cx="1666500" cy="1003093"/>
          </a:xfrm>
        </p:grpSpPr>
        <p:sp>
          <p:nvSpPr>
            <p:cNvPr id="117" name="Google Shape;117;p22"/>
            <p:cNvSpPr txBox="1"/>
            <p:nvPr/>
          </p:nvSpPr>
          <p:spPr>
            <a:xfrm>
              <a:off x="1971638" y="2253425"/>
              <a:ext cx="1666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1524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argo, crates, rustc</a:t>
              </a: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2740747" y="1947832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2"/>
          <p:cNvGrpSpPr/>
          <p:nvPr/>
        </p:nvGrpSpPr>
        <p:grpSpPr>
          <a:xfrm>
            <a:off x="2855442" y="1938475"/>
            <a:ext cx="1800000" cy="1012450"/>
            <a:chOff x="3747851" y="1938475"/>
            <a:chExt cx="1851600" cy="1012450"/>
          </a:xfrm>
        </p:grpSpPr>
        <p:sp>
          <p:nvSpPr>
            <p:cNvPr id="122" name="Google Shape;122;p22"/>
            <p:cNvSpPr txBox="1"/>
            <p:nvPr/>
          </p:nvSpPr>
          <p:spPr>
            <a:xfrm>
              <a:off x="3747851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ore, alloc, std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4609509" y="1938475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24" name="Google Shape;124;p22"/>
          <p:cNvGrpSpPr/>
          <p:nvPr/>
        </p:nvGrpSpPr>
        <p:grpSpPr>
          <a:xfrm>
            <a:off x="6282440" y="1940467"/>
            <a:ext cx="1800000" cy="1010067"/>
            <a:chOff x="3747840" y="1940858"/>
            <a:chExt cx="1691700" cy="1010067"/>
          </a:xfrm>
        </p:grpSpPr>
        <p:sp>
          <p:nvSpPr>
            <p:cNvPr id="125" name="Google Shape;125;p22"/>
            <p:cNvSpPr txBox="1"/>
            <p:nvPr/>
          </p:nvSpPr>
          <p:spPr>
            <a:xfrm>
              <a:off x="3747840" y="2253425"/>
              <a:ext cx="16917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robe-rs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4529545" y="1940858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 the Rust embedded ecosystem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69" y="2540959"/>
            <a:ext cx="819150" cy="81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61" y="3461126"/>
            <a:ext cx="819150" cy="920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17" y="3461124"/>
            <a:ext cx="833240" cy="920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9" y="2534019"/>
            <a:ext cx="1129129" cy="1014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91" y="2542361"/>
            <a:ext cx="979490" cy="9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Peripheral Access Crate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Similar to CMSIS register definitions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Cortex-m-rt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Startup runtime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Interrupt setup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Cortex-m crates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813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Every device has different peripherals. One PAC for every device.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Generated 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SVD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Imported as dependency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99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0" y="1194279"/>
            <a:ext cx="8661845" cy="166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09"/>
          <a:stretch/>
        </p:blipFill>
        <p:spPr>
          <a:xfrm>
            <a:off x="241650" y="3463554"/>
            <a:ext cx="4312320" cy="1041454"/>
          </a:xfrm>
          <a:prstGeom prst="rect">
            <a:avLst/>
          </a:prstGeom>
        </p:spPr>
      </p:pic>
      <p:sp>
        <p:nvSpPr>
          <p:cNvPr id="12" name="Google Shape;103;p21"/>
          <p:cNvSpPr txBox="1">
            <a:spLocks noGrp="1"/>
          </p:cNvSpPr>
          <p:nvPr>
            <p:ph type="body" idx="1"/>
          </p:nvPr>
        </p:nvSpPr>
        <p:spPr>
          <a:xfrm>
            <a:off x="202026" y="859944"/>
            <a:ext cx="1563274" cy="401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03;p21"/>
          <p:cNvSpPr txBox="1">
            <a:spLocks/>
          </p:cNvSpPr>
          <p:nvPr/>
        </p:nvSpPr>
        <p:spPr>
          <a:xfrm>
            <a:off x="202026" y="3110189"/>
            <a:ext cx="1563274" cy="40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Rust</a:t>
            </a: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2934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Many open source HALs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Most basic operations supported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Built on top of PACs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24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08" y="0"/>
            <a:ext cx="71108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207249" y="84375"/>
            <a:ext cx="170691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272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465</Words>
  <Application>Microsoft Office PowerPoint</Application>
  <PresentationFormat>On-screen Show (16:9)</PresentationFormat>
  <Paragraphs>184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Consolas</vt:lpstr>
      <vt:lpstr>Calibri</vt:lpstr>
      <vt:lpstr>Helvetica Neue</vt:lpstr>
      <vt:lpstr>Helvetica Neue Light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 Dokter</dc:creator>
  <cp:lastModifiedBy>Dion Dokter</cp:lastModifiedBy>
  <cp:revision>30</cp:revision>
  <dcterms:modified xsi:type="dcterms:W3CDTF">2021-11-26T14:51:16Z</dcterms:modified>
</cp:coreProperties>
</file>